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0" r:id="rId3"/>
    <p:sldId id="257" r:id="rId4"/>
    <p:sldId id="264" r:id="rId5"/>
    <p:sldId id="258" r:id="rId6"/>
    <p:sldId id="259" r:id="rId7"/>
    <p:sldId id="261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78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DFE26-64F3-4233-AA7B-2A70A883C32B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5C638-9D61-454C-AE51-50F5912426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39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 little action counts.  This is even more true</a:t>
            </a:r>
            <a:r>
              <a:rPr lang="en-US" baseline="0" dirty="0"/>
              <a:t> if actions are put together by a group of people.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5C638-9D61-454C-AE51-50F59124267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261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water truck has to know the community.</a:t>
            </a:r>
            <a:r>
              <a:rPr lang="en-US" baseline="0" dirty="0"/>
              <a:t>  It has to know</a:t>
            </a:r>
            <a:r>
              <a:rPr lang="en-US" dirty="0"/>
              <a:t> who needs water and where to go to deliver</a:t>
            </a:r>
            <a:r>
              <a:rPr lang="en-US" baseline="0" dirty="0"/>
              <a:t> the water.  The community response network helps to make this kind of plan.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5C638-9D61-454C-AE51-50F5912426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154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different sectors even in small communities.  If they come together, the</a:t>
            </a:r>
            <a:r>
              <a:rPr lang="en-US" baseline="0" dirty="0"/>
              <a:t> work is better and more helpful.  If we talk about elder abuse, we help to </a:t>
            </a:r>
            <a:r>
              <a:rPr lang="en-US" baseline="0"/>
              <a:t>prevent it.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5C638-9D61-454C-AE51-50F59124267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57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46D122-D8F8-4B90-A1DB-2B1D38BE0948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D7CECB-B1AE-4271-86A6-7A7B8906ACA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Community Support Group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Coming together to help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168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What will you do?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Where will it take place?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Why are you doing it?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When will you do it?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Community </a:t>
            </a:r>
            <a:r>
              <a:rPr lang="en-US" sz="2800" dirty="0"/>
              <a:t>Response Network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1860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"We need to change our thinking about who can make changes happen - it's not just highly placed people.“</a:t>
            </a:r>
          </a:p>
          <a:p>
            <a:pPr marL="109728" indent="0">
              <a:buNone/>
            </a:pPr>
            <a:endParaRPr lang="en-CA" dirty="0"/>
          </a:p>
          <a:p>
            <a:r>
              <a:rPr lang="en-CA" dirty="0"/>
              <a:t>"We must be prepared to have the difficult discussions, to risk conflict. Trust is built when we find positive ways to address conflict or different experiences and perspectives."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from CSG folks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762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Diverse group of concerned community members who come together to create a coordinated community response to adults abuse and neglect.</a:t>
            </a:r>
          </a:p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a Community Support Group?</a:t>
            </a:r>
            <a:endParaRPr lang="en-CA" sz="2800" dirty="0"/>
          </a:p>
        </p:txBody>
      </p:sp>
      <p:pic>
        <p:nvPicPr>
          <p:cNvPr id="1026" name="Picture 2" descr="C:\Users\Barb\Pictures\4b384e4899c10c0f4a6f0742bb253828--helen-keller-quotes-inspiring-quo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43223"/>
            <a:ext cx="26860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58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CA" dirty="0"/>
              <a:t>Who are the members of the Community Support Network?</a:t>
            </a:r>
          </a:p>
          <a:p>
            <a:pPr marL="742950" lvl="1" indent="-28575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CA" dirty="0"/>
              <a:t>Older adults</a:t>
            </a:r>
          </a:p>
          <a:p>
            <a:pPr marL="742950" lvl="1" indent="-28575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CA" dirty="0"/>
              <a:t>Youth</a:t>
            </a:r>
          </a:p>
          <a:p>
            <a:pPr marL="742950" lvl="1" indent="-28575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CA" dirty="0"/>
              <a:t>People more personally affected by abuse</a:t>
            </a:r>
          </a:p>
          <a:p>
            <a:pPr marL="742950" lvl="1" indent="-28575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CA" dirty="0"/>
              <a:t>People working as caregivers &amp; service providers in government/agencies/NGO’S </a:t>
            </a:r>
          </a:p>
          <a:p>
            <a:pPr marL="742950" lvl="1" indent="-28575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CA" dirty="0"/>
              <a:t>Local leadership, territorial leadership</a:t>
            </a:r>
          </a:p>
          <a:p>
            <a:pPr marL="742950" lvl="1" indent="-28575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CA" dirty="0"/>
              <a:t>Indigenous and community governments</a:t>
            </a:r>
          </a:p>
          <a:p>
            <a:pPr marL="742950" lvl="1" indent="-285750"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CA" dirty="0"/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CA" dirty="0"/>
          </a:p>
          <a:p>
            <a:pPr>
              <a:lnSpc>
                <a:spcPct val="90000"/>
              </a:lnSpc>
              <a:buClrTx/>
              <a:buFont typeface="Wingdings" pitchFamily="2" charset="2"/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sz="3700" dirty="0"/>
              <a:t>Community Support Networks</a:t>
            </a:r>
          </a:p>
        </p:txBody>
      </p:sp>
    </p:spTree>
    <p:extLst>
      <p:ext uri="{BB962C8B-B14F-4D97-AF65-F5344CB8AC3E}">
        <p14:creationId xmlns:p14="http://schemas.microsoft.com/office/powerpoint/2010/main" val="243649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response to individuals who are abused or neglected</a:t>
            </a:r>
          </a:p>
          <a:p>
            <a:r>
              <a:rPr lang="en-US" dirty="0"/>
              <a:t>Better coordination of working towards prevention over time</a:t>
            </a:r>
          </a:p>
          <a:p>
            <a:r>
              <a:rPr lang="en-US" dirty="0"/>
              <a:t>Network is vehicle for doing this</a:t>
            </a:r>
          </a:p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coordinated community response brings:</a:t>
            </a:r>
            <a:endParaRPr lang="en-CA" sz="2800" dirty="0"/>
          </a:p>
        </p:txBody>
      </p:sp>
      <p:pic>
        <p:nvPicPr>
          <p:cNvPr id="2050" name="Picture 2" descr="C:\Users\Barb\Pictures\water tru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71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sectors (health, social work, RCMP, justice committee, community government, elders, school) work together to give services and support</a:t>
            </a:r>
          </a:p>
          <a:p>
            <a:r>
              <a:rPr lang="en-US" dirty="0"/>
              <a:t>Community events to educate and help prevent abuse</a:t>
            </a:r>
          </a:p>
          <a:p>
            <a:r>
              <a:rPr lang="en-US" dirty="0"/>
              <a:t>Support agencies in carrying out their work</a:t>
            </a:r>
          </a:p>
          <a:p>
            <a:r>
              <a:rPr lang="en-US" dirty="0"/>
              <a:t>Keep track of how our response is working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CSGeam</a:t>
            </a:r>
            <a:r>
              <a:rPr lang="en-US" sz="2800" dirty="0"/>
              <a:t> sharing power and responsibility</a:t>
            </a:r>
            <a:endParaRPr lang="en-CA" sz="2800" dirty="0"/>
          </a:p>
        </p:txBody>
      </p:sp>
      <p:pic>
        <p:nvPicPr>
          <p:cNvPr id="3074" name="Picture 2" descr="C:\Users\Barb\Pictures\Team-10-300x2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953000"/>
            <a:ext cx="223242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51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300" dirty="0"/>
              <a:t>Activities of community support network can include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Active Living/healthy ageing initiatives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Family violence and abuse initiatives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Participation in special days such as World Elder Abuse Awareness Day, Family Violence Awareness Week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Setting up buddy systems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Establishing and supporting safe homes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Advocating on behalf of older adults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Protocol agreement development</a:t>
            </a:r>
          </a:p>
          <a:p>
            <a:pPr marL="393192" lvl="1" indent="0">
              <a:lnSpc>
                <a:spcPct val="90000"/>
              </a:lnSpc>
              <a:buNone/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300" dirty="0"/>
              <a:t>There is lots that can be done – a community just needs to pick one or two and go for it!!!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support networks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565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endParaRPr lang="en-CA" sz="2400" dirty="0"/>
          </a:p>
          <a:p>
            <a:pPr>
              <a:buClrTx/>
            </a:pPr>
            <a:r>
              <a:rPr lang="en-CA" sz="2400" dirty="0"/>
              <a:t>Agreements and Commitments covering topics such as</a:t>
            </a:r>
          </a:p>
          <a:p>
            <a:pPr lvl="2">
              <a:buClrTx/>
              <a:buFont typeface="Courier New" pitchFamily="49" charset="0"/>
              <a:buChar char="o"/>
            </a:pPr>
            <a:r>
              <a:rPr lang="en-CA" sz="2400" dirty="0"/>
              <a:t>information sharing, </a:t>
            </a:r>
          </a:p>
          <a:p>
            <a:pPr lvl="2">
              <a:buClrTx/>
              <a:buFont typeface="Courier New" pitchFamily="49" charset="0"/>
              <a:buChar char="o"/>
            </a:pPr>
            <a:r>
              <a:rPr lang="en-CA" sz="2400" dirty="0"/>
              <a:t>who will do what, when, and </a:t>
            </a:r>
          </a:p>
          <a:p>
            <a:pPr lvl="2">
              <a:buClrTx/>
              <a:buFont typeface="Courier New" pitchFamily="49" charset="0"/>
              <a:buChar char="o"/>
            </a:pPr>
            <a:r>
              <a:rPr lang="en-CA" sz="2400" dirty="0"/>
              <a:t>when referrals for help will be made to others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CA" sz="2400" dirty="0"/>
              <a:t>Protocols are formal agreements or commitments between an agency, interagency  or any group of individuals who agree to work together to meet the need of the older adult</a:t>
            </a:r>
            <a:r>
              <a:rPr lang="en-CA" dirty="0"/>
              <a:t>;  </a:t>
            </a:r>
            <a:endParaRPr lang="en-CA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CA" dirty="0"/>
            </a:br>
            <a:r>
              <a:rPr lang="en-CA" dirty="0"/>
              <a:t>What are Protocols and Why are they Important?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573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3700" dirty="0"/>
              <a:t>Protocol Development</a:t>
            </a:r>
            <a:br>
              <a:rPr lang="en-CA" sz="3700" dirty="0"/>
            </a:br>
            <a:r>
              <a:rPr lang="en-CA" sz="3700" dirty="0"/>
              <a:t>A Whole Community Approach</a:t>
            </a:r>
          </a:p>
        </p:txBody>
      </p:sp>
      <p:grpSp>
        <p:nvGrpSpPr>
          <p:cNvPr id="18434" name="Group 77"/>
          <p:cNvGrpSpPr>
            <a:grpSpLocks noGrp="1"/>
          </p:cNvGrpSpPr>
          <p:nvPr/>
        </p:nvGrpSpPr>
        <p:grpSpPr bwMode="auto">
          <a:xfrm>
            <a:off x="457200" y="1481138"/>
            <a:ext cx="8229600" cy="4525962"/>
            <a:chOff x="384" y="432"/>
            <a:chExt cx="4968" cy="3888"/>
          </a:xfrm>
        </p:grpSpPr>
        <p:sp>
          <p:nvSpPr>
            <p:cNvPr id="18435" name="Text Box 54"/>
            <p:cNvSpPr txBox="1">
              <a:spLocks noChangeArrowheads="1"/>
            </p:cNvSpPr>
            <p:nvPr/>
          </p:nvSpPr>
          <p:spPr bwMode="auto">
            <a:xfrm>
              <a:off x="3304" y="1219"/>
              <a:ext cx="814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latin typeface="CG Omega"/>
                </a:rPr>
                <a:t>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36" name="Text Box 55"/>
            <p:cNvSpPr txBox="1">
              <a:spLocks noChangeArrowheads="1"/>
            </p:cNvSpPr>
            <p:nvPr/>
          </p:nvSpPr>
          <p:spPr bwMode="auto">
            <a:xfrm>
              <a:off x="3808" y="2227"/>
              <a:ext cx="71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latin typeface="CG Omega"/>
                </a:rPr>
                <a:t>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37" name="Text Box 56"/>
            <p:cNvSpPr txBox="1">
              <a:spLocks noChangeArrowheads="1"/>
            </p:cNvSpPr>
            <p:nvPr/>
          </p:nvSpPr>
          <p:spPr bwMode="auto">
            <a:xfrm>
              <a:off x="3534" y="2605"/>
              <a:ext cx="51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latin typeface="Lucida Sans Unicode" pitchFamily="34" charset="0"/>
                </a:rPr>
                <a:t>Inter-Agency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38" name="Text Box 57"/>
            <p:cNvSpPr txBox="1">
              <a:spLocks noChangeArrowheads="1"/>
            </p:cNvSpPr>
            <p:nvPr/>
          </p:nvSpPr>
          <p:spPr bwMode="auto">
            <a:xfrm>
              <a:off x="3476" y="1747"/>
              <a:ext cx="57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latin typeface="Lucida Sans Unicode" pitchFamily="34" charset="0"/>
                </a:rPr>
                <a:t>Inter-Agency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39" name="Oval 58"/>
            <p:cNvSpPr>
              <a:spLocks noChangeArrowheads="1"/>
            </p:cNvSpPr>
            <p:nvPr/>
          </p:nvSpPr>
          <p:spPr bwMode="auto">
            <a:xfrm>
              <a:off x="1449" y="2512"/>
              <a:ext cx="1597" cy="1350"/>
            </a:xfrm>
            <a:prstGeom prst="ellipse">
              <a:avLst/>
            </a:prstGeom>
            <a:solidFill>
              <a:srgbClr val="00FF00">
                <a:alpha val="50195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Lucida Sans Unicode" pitchFamily="34" charset="0"/>
              </a:endParaRPr>
            </a:p>
          </p:txBody>
        </p:sp>
        <p:sp>
          <p:nvSpPr>
            <p:cNvPr id="18440" name="Oval 59"/>
            <p:cNvSpPr>
              <a:spLocks noChangeArrowheads="1"/>
            </p:cNvSpPr>
            <p:nvPr/>
          </p:nvSpPr>
          <p:spPr bwMode="auto">
            <a:xfrm>
              <a:off x="2649" y="2539"/>
              <a:ext cx="1598" cy="1350"/>
            </a:xfrm>
            <a:prstGeom prst="ellipse">
              <a:avLst/>
            </a:prstGeom>
            <a:solidFill>
              <a:srgbClr val="00FFFF">
                <a:alpha val="50195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Lucida Sans Unicode" pitchFamily="34" charset="0"/>
              </a:endParaRPr>
            </a:p>
          </p:txBody>
        </p:sp>
        <p:sp>
          <p:nvSpPr>
            <p:cNvPr id="18441" name="Oval 61"/>
            <p:cNvSpPr>
              <a:spLocks noChangeArrowheads="1"/>
            </p:cNvSpPr>
            <p:nvPr/>
          </p:nvSpPr>
          <p:spPr bwMode="auto">
            <a:xfrm>
              <a:off x="875" y="1666"/>
              <a:ext cx="1597" cy="1350"/>
            </a:xfrm>
            <a:prstGeom prst="ellipse">
              <a:avLst/>
            </a:prstGeom>
            <a:solidFill>
              <a:srgbClr val="0000FF">
                <a:alpha val="50195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Lucida Sans Unicode" pitchFamily="34" charset="0"/>
              </a:endParaRPr>
            </a:p>
          </p:txBody>
        </p:sp>
        <p:sp>
          <p:nvSpPr>
            <p:cNvPr id="18442" name="Oval 62"/>
            <p:cNvSpPr>
              <a:spLocks noChangeArrowheads="1"/>
            </p:cNvSpPr>
            <p:nvPr/>
          </p:nvSpPr>
          <p:spPr bwMode="auto">
            <a:xfrm>
              <a:off x="1502" y="771"/>
              <a:ext cx="1596" cy="1350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Lucida Sans Unicode" pitchFamily="34" charset="0"/>
              </a:endParaRPr>
            </a:p>
          </p:txBody>
        </p:sp>
        <p:sp>
          <p:nvSpPr>
            <p:cNvPr id="18443" name="Oval 63"/>
            <p:cNvSpPr>
              <a:spLocks noChangeArrowheads="1"/>
            </p:cNvSpPr>
            <p:nvPr/>
          </p:nvSpPr>
          <p:spPr bwMode="auto">
            <a:xfrm>
              <a:off x="2650" y="771"/>
              <a:ext cx="1597" cy="1350"/>
            </a:xfrm>
            <a:prstGeom prst="ellipse">
              <a:avLst/>
            </a:prstGeom>
            <a:solidFill>
              <a:srgbClr val="FF0066">
                <a:alpha val="50195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Lucida Sans Unicode" pitchFamily="34" charset="0"/>
              </a:endParaRPr>
            </a:p>
          </p:txBody>
        </p:sp>
        <p:sp>
          <p:nvSpPr>
            <p:cNvPr id="18444" name="Text Box 64"/>
            <p:cNvSpPr txBox="1">
              <a:spLocks noChangeArrowheads="1"/>
            </p:cNvSpPr>
            <p:nvPr/>
          </p:nvSpPr>
          <p:spPr bwMode="auto">
            <a:xfrm>
              <a:off x="1824" y="1224"/>
              <a:ext cx="792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latin typeface="CG Omega"/>
                </a:rPr>
                <a:t>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45" name="Text Box 65"/>
            <p:cNvSpPr txBox="1">
              <a:spLocks noChangeArrowheads="1"/>
            </p:cNvSpPr>
            <p:nvPr/>
          </p:nvSpPr>
          <p:spPr bwMode="auto">
            <a:xfrm>
              <a:off x="1806" y="1747"/>
              <a:ext cx="56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latin typeface="Lucida Sans Unicode" pitchFamily="34" charset="0"/>
                </a:rPr>
                <a:t>Inter-Agency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46" name="Text Box 66"/>
            <p:cNvSpPr txBox="1">
              <a:spLocks noChangeArrowheads="1"/>
            </p:cNvSpPr>
            <p:nvPr/>
          </p:nvSpPr>
          <p:spPr bwMode="auto">
            <a:xfrm>
              <a:off x="1176" y="2220"/>
              <a:ext cx="81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latin typeface="CG Omega"/>
                </a:rPr>
                <a:t>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47" name="Text Box 67"/>
            <p:cNvSpPr txBox="1">
              <a:spLocks noChangeArrowheads="1"/>
            </p:cNvSpPr>
            <p:nvPr/>
          </p:nvSpPr>
          <p:spPr bwMode="auto">
            <a:xfrm>
              <a:off x="3120" y="323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latin typeface="CG Omega"/>
                </a:rPr>
                <a:t>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48" name="Text Box 68"/>
            <p:cNvSpPr txBox="1">
              <a:spLocks noChangeArrowheads="1"/>
            </p:cNvSpPr>
            <p:nvPr/>
          </p:nvSpPr>
          <p:spPr bwMode="auto">
            <a:xfrm>
              <a:off x="1824" y="3186"/>
              <a:ext cx="72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latin typeface="CG Omega"/>
                </a:rPr>
                <a:t>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49" name="Text Box 69"/>
            <p:cNvSpPr txBox="1">
              <a:spLocks noChangeArrowheads="1"/>
            </p:cNvSpPr>
            <p:nvPr/>
          </p:nvSpPr>
          <p:spPr bwMode="auto">
            <a:xfrm>
              <a:off x="1748" y="2605"/>
              <a:ext cx="587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i="1">
                  <a:latin typeface="Lucida Sans Unicode" pitchFamily="34" charset="0"/>
                </a:rPr>
                <a:t>Inter-Agency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50" name="Text Box 70"/>
            <p:cNvSpPr txBox="1">
              <a:spLocks noChangeArrowheads="1"/>
            </p:cNvSpPr>
            <p:nvPr/>
          </p:nvSpPr>
          <p:spPr bwMode="auto">
            <a:xfrm>
              <a:off x="2670" y="1280"/>
              <a:ext cx="54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600"/>
                </a:spcAft>
              </a:pPr>
              <a:r>
                <a:rPr lang="en-US" sz="1400" b="1" i="1">
                  <a:latin typeface="Lucida Sans Unicode" pitchFamily="34" charset="0"/>
                </a:rPr>
                <a:t>Inter-Agency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51" name="Text Box 71"/>
            <p:cNvSpPr txBox="1">
              <a:spLocks noChangeArrowheads="1"/>
            </p:cNvSpPr>
            <p:nvPr/>
          </p:nvSpPr>
          <p:spPr bwMode="auto">
            <a:xfrm>
              <a:off x="2544" y="3008"/>
              <a:ext cx="560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600"/>
                </a:spcAft>
              </a:pPr>
              <a:r>
                <a:rPr lang="en-US" sz="1400" b="1" i="1">
                  <a:latin typeface="Lucida Sans Unicode" pitchFamily="34" charset="0"/>
                </a:rPr>
                <a:t>Inter-Agency</a:t>
              </a:r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8452" name="Oval 72"/>
            <p:cNvSpPr>
              <a:spLocks noChangeArrowheads="1"/>
            </p:cNvSpPr>
            <p:nvPr/>
          </p:nvSpPr>
          <p:spPr bwMode="auto">
            <a:xfrm>
              <a:off x="384" y="432"/>
              <a:ext cx="4968" cy="3888"/>
            </a:xfrm>
            <a:prstGeom prst="ellips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Lucida Sans Unicode" pitchFamily="34" charset="0"/>
              </a:endParaRPr>
            </a:p>
          </p:txBody>
        </p:sp>
        <p:sp>
          <p:nvSpPr>
            <p:cNvPr id="18453" name="WordArt 73"/>
            <p:cNvSpPr>
              <a:spLocks noChangeArrowheads="1" noChangeShapeType="1" noTextEdit="1"/>
            </p:cNvSpPr>
            <p:nvPr/>
          </p:nvSpPr>
          <p:spPr bwMode="auto">
            <a:xfrm rot="-940244">
              <a:off x="1464" y="686"/>
              <a:ext cx="1182" cy="27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83276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Community</a:t>
              </a:r>
            </a:p>
          </p:txBody>
        </p:sp>
        <p:sp>
          <p:nvSpPr>
            <p:cNvPr id="18454" name="WordArt 74"/>
            <p:cNvSpPr>
              <a:spLocks noChangeArrowheads="1" noChangeShapeType="1" noTextEdit="1"/>
            </p:cNvSpPr>
            <p:nvPr/>
          </p:nvSpPr>
          <p:spPr bwMode="auto">
            <a:xfrm rot="1053867">
              <a:off x="3253" y="681"/>
              <a:ext cx="1016" cy="27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230132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Protocol</a:t>
              </a:r>
            </a:p>
          </p:txBody>
        </p:sp>
        <p:sp>
          <p:nvSpPr>
            <p:cNvPr id="18455" name="WordArt 75"/>
            <p:cNvSpPr>
              <a:spLocks noChangeArrowheads="1" noChangeShapeType="1" noTextEdit="1"/>
            </p:cNvSpPr>
            <p:nvPr/>
          </p:nvSpPr>
          <p:spPr bwMode="auto">
            <a:xfrm rot="735699">
              <a:off x="1744" y="4028"/>
              <a:ext cx="1008" cy="21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16625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Community</a:t>
              </a:r>
            </a:p>
          </p:txBody>
        </p:sp>
        <p:sp>
          <p:nvSpPr>
            <p:cNvPr id="18456" name="WordArt 76"/>
            <p:cNvSpPr>
              <a:spLocks noChangeArrowheads="1" noChangeShapeType="1" noTextEdit="1"/>
            </p:cNvSpPr>
            <p:nvPr/>
          </p:nvSpPr>
          <p:spPr bwMode="auto">
            <a:xfrm rot="-854530">
              <a:off x="3264" y="3957"/>
              <a:ext cx="788" cy="21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27051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Protocol</a:t>
              </a:r>
            </a:p>
          </p:txBody>
        </p:sp>
        <p:sp>
          <p:nvSpPr>
            <p:cNvPr id="18457" name="Oval 60"/>
            <p:cNvSpPr>
              <a:spLocks noChangeArrowheads="1"/>
            </p:cNvSpPr>
            <p:nvPr/>
          </p:nvSpPr>
          <p:spPr bwMode="auto">
            <a:xfrm>
              <a:off x="3224" y="1666"/>
              <a:ext cx="1624" cy="1350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Lucida Sans Unicod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4458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512</Words>
  <Application>Microsoft Office PowerPoint</Application>
  <PresentationFormat>On-screen Show (4:3)</PresentationFormat>
  <Paragraphs>77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Black</vt:lpstr>
      <vt:lpstr>Calibri</vt:lpstr>
      <vt:lpstr>CG Omega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Community Support Group</vt:lpstr>
      <vt:lpstr>Thoughts from CSG folks</vt:lpstr>
      <vt:lpstr>What is a Community Support Group?</vt:lpstr>
      <vt:lpstr>Community Support Networks</vt:lpstr>
      <vt:lpstr>A coordinated community response brings:</vt:lpstr>
      <vt:lpstr>CSGeam sharing power and responsibility</vt:lpstr>
      <vt:lpstr>Community support networks</vt:lpstr>
      <vt:lpstr> What are Protocols and Why are they Important? </vt:lpstr>
      <vt:lpstr>Protocol Development A Whole Community Approach</vt:lpstr>
      <vt:lpstr>Community Response Network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Response Network</dc:title>
  <dc:creator>Barb</dc:creator>
  <cp:lastModifiedBy>Suzette Montreuil</cp:lastModifiedBy>
  <cp:revision>10</cp:revision>
  <dcterms:created xsi:type="dcterms:W3CDTF">2018-09-18T20:23:50Z</dcterms:created>
  <dcterms:modified xsi:type="dcterms:W3CDTF">2021-12-15T20:07:44Z</dcterms:modified>
</cp:coreProperties>
</file>